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sldIdLst>
    <p:sldId id="8822" r:id="rId5"/>
    <p:sldId id="8824" r:id="rId6"/>
    <p:sldId id="8817" r:id="rId7"/>
    <p:sldId id="8818" r:id="rId8"/>
    <p:sldId id="8819" r:id="rId9"/>
    <p:sldId id="8820" r:id="rId10"/>
    <p:sldId id="8825" r:id="rId11"/>
    <p:sldId id="8821" r:id="rId12"/>
    <p:sldId id="8823" r:id="rId13"/>
    <p:sldId id="2608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XP" id="{9827D818-C93A-4F37-BBA5-5466D7205A3E}">
          <p14:sldIdLst>
            <p14:sldId id="8822"/>
            <p14:sldId id="8824"/>
            <p14:sldId id="8817"/>
            <p14:sldId id="8818"/>
            <p14:sldId id="8819"/>
            <p14:sldId id="8820"/>
            <p14:sldId id="8825"/>
            <p14:sldId id="8821"/>
            <p14:sldId id="8823"/>
            <p14:sldId id="2608"/>
          </p14:sldIdLst>
        </p14:section>
        <p14:section name="Slides Extras" id="{DD688AD0-0957-4C26-A5AC-B9DE73A80549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3D5"/>
    <a:srgbClr val="C2F0C2"/>
    <a:srgbClr val="F4B183"/>
    <a:srgbClr val="A2E8A2"/>
    <a:srgbClr val="9AAFCE"/>
    <a:srgbClr val="F2F2F2"/>
    <a:srgbClr val="DAF6DA"/>
    <a:srgbClr val="CFD9E7"/>
    <a:srgbClr val="BFBFB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B9FEB6-1703-4737-5D1D-658B680203C6}" v="45" dt="2021-01-31T21:46:54.408"/>
    <p1510:client id="{061FDF7F-9982-4F40-8DE4-40EECBDFA11B}" v="2" dt="2021-01-15T19:59:48.918"/>
    <p1510:client id="{09996BD4-64D2-B1A5-0585-9B7A9D565A1C}" v="9" dt="2021-01-31T20:09:03.187"/>
    <p1510:client id="{14B289EB-D50D-B015-A144-68FCE90AD5A6}" v="21" dt="2021-01-31T18:15:07.773"/>
    <p1510:client id="{57384961-EC38-4DB1-2881-627A46592D44}" v="379" dt="2021-01-31T19:20:26.050"/>
    <p1510:client id="{98D8A03B-3A68-D349-1BEB-B26FEA69C5F8}" v="3324" dt="2021-01-31T20:05:28.203"/>
    <p1510:client id="{D5413ACE-E69A-0504-CB52-92D857DCFA29}" v="447" dt="2021-01-31T22:23:50.658"/>
    <p1510:client id="{DA1B08B8-8386-A207-1EB7-A80A13C0F096}" v="432" dt="2021-01-31T22:24:05.3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14"/>
    <p:restoredTop sz="94656"/>
  </p:normalViewPr>
  <p:slideViewPr>
    <p:cSldViewPr snapToGrid="0">
      <p:cViewPr varScale="1">
        <p:scale>
          <a:sx n="140" d="100"/>
          <a:sy n="140" d="100"/>
        </p:scale>
        <p:origin x="14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C844D2-E4A9-4E94-BA61-E19E4338214B}" type="datetimeFigureOut">
              <a:rPr lang="pt-BR" smtClean="0"/>
              <a:t>31/01/2021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6510EC-5004-4A36-9047-660561C0C3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1811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/>
              <a:t>Plano de ação em andamento: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/>
              <a:t>- </a:t>
            </a:r>
            <a:r>
              <a:rPr lang="pt-BR" sz="1050" b="1" i="1">
                <a:solidFill>
                  <a:prstClr val="white"/>
                </a:solidFill>
                <a:latin typeface="Segoe UI" panose="020B0502040204020203" pitchFamily="34" charset="0"/>
                <a:ea typeface="ＭＳ Ｐゴシック" pitchFamily="-110" charset="-128"/>
                <a:cs typeface="Segoe UI" panose="020B0502040204020203" pitchFamily="34" charset="0"/>
              </a:rPr>
              <a:t>Criar comandos de iniciar e finalizar para o robô de enquadramento </a:t>
            </a:r>
            <a:r>
              <a:rPr lang="pt-BR" sz="1050" b="1" i="1" err="1">
                <a:solidFill>
                  <a:prstClr val="white"/>
                </a:solidFill>
                <a:latin typeface="Segoe UI" panose="020B0502040204020203" pitchFamily="34" charset="0"/>
                <a:ea typeface="ＭＳ Ｐゴシック" pitchFamily="-110" charset="-128"/>
                <a:cs typeface="Segoe UI" panose="020B0502040204020203" pitchFamily="34" charset="0"/>
              </a:rPr>
              <a:t>Clear</a:t>
            </a:r>
            <a:endParaRPr lang="pt-BR" sz="105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5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 err="1"/>
              <a:t>On</a:t>
            </a:r>
            <a:r>
              <a:rPr lang="pt-BR" sz="1050"/>
              <a:t> </a:t>
            </a:r>
            <a:r>
              <a:rPr lang="pt-BR" sz="1050" err="1"/>
              <a:t>hold</a:t>
            </a:r>
            <a:r>
              <a:rPr lang="pt-BR" sz="105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/>
              <a:t>- </a:t>
            </a:r>
            <a:r>
              <a:rPr lang="pt-BR" sz="1050" b="1" i="1">
                <a:solidFill>
                  <a:prstClr val="white"/>
                </a:solidFill>
                <a:latin typeface="Segoe UI" panose="020B0502040204020203" pitchFamily="34" charset="0"/>
                <a:ea typeface="ＭＳ Ｐゴシック" pitchFamily="-110" charset="-128"/>
                <a:cs typeface="Segoe UI" panose="020B0502040204020203" pitchFamily="34" charset="0"/>
              </a:rPr>
              <a:t>Ajustar duplicação de TED conforme o processo de importação de saldo é executado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5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510EC-5004-4A36-9047-660561C0C39C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9216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/>
              <a:t>Plano de ação em andamento: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/>
              <a:t>- </a:t>
            </a:r>
            <a:r>
              <a:rPr lang="pt-BR" sz="1050" b="1" i="1">
                <a:solidFill>
                  <a:prstClr val="white"/>
                </a:solidFill>
                <a:latin typeface="Segoe UI" panose="020B0502040204020203" pitchFamily="34" charset="0"/>
                <a:ea typeface="ＭＳ Ｐゴシック" pitchFamily="-110" charset="-128"/>
                <a:cs typeface="Segoe UI" panose="020B0502040204020203" pitchFamily="34" charset="0"/>
              </a:rPr>
              <a:t>Criar comandos de iniciar e finalizar para o robô de enquadramento </a:t>
            </a:r>
            <a:r>
              <a:rPr lang="pt-BR" sz="1050" b="1" i="1" err="1">
                <a:solidFill>
                  <a:prstClr val="white"/>
                </a:solidFill>
                <a:latin typeface="Segoe UI" panose="020B0502040204020203" pitchFamily="34" charset="0"/>
                <a:ea typeface="ＭＳ Ｐゴシック" pitchFamily="-110" charset="-128"/>
                <a:cs typeface="Segoe UI" panose="020B0502040204020203" pitchFamily="34" charset="0"/>
              </a:rPr>
              <a:t>Clear</a:t>
            </a:r>
            <a:endParaRPr lang="pt-BR" sz="105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5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 err="1"/>
              <a:t>On</a:t>
            </a:r>
            <a:r>
              <a:rPr lang="pt-BR" sz="1050"/>
              <a:t> </a:t>
            </a:r>
            <a:r>
              <a:rPr lang="pt-BR" sz="1050" err="1"/>
              <a:t>hold</a:t>
            </a:r>
            <a:r>
              <a:rPr lang="pt-BR" sz="105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/>
              <a:t>- </a:t>
            </a:r>
            <a:r>
              <a:rPr lang="pt-BR" sz="1050" b="1" i="1">
                <a:solidFill>
                  <a:prstClr val="white"/>
                </a:solidFill>
                <a:latin typeface="Segoe UI" panose="020B0502040204020203" pitchFamily="34" charset="0"/>
                <a:ea typeface="ＭＳ Ｐゴシック" pitchFamily="-110" charset="-128"/>
                <a:cs typeface="Segoe UI" panose="020B0502040204020203" pitchFamily="34" charset="0"/>
              </a:rPr>
              <a:t>Ajustar duplicação de TED conforme o processo de importação de saldo é executado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5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510EC-5004-4A36-9047-660561C0C39C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4245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/>
              <a:t>Plano de ação em andamento: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/>
              <a:t>- </a:t>
            </a:r>
            <a:r>
              <a:rPr lang="pt-BR" sz="1050" b="1" i="1">
                <a:solidFill>
                  <a:prstClr val="white"/>
                </a:solidFill>
                <a:latin typeface="Segoe UI" panose="020B0502040204020203" pitchFamily="34" charset="0"/>
                <a:ea typeface="ＭＳ Ｐゴシック" pitchFamily="-110" charset="-128"/>
                <a:cs typeface="Segoe UI" panose="020B0502040204020203" pitchFamily="34" charset="0"/>
              </a:rPr>
              <a:t>Criar comandos de iniciar e finalizar para o robô de enquadramento </a:t>
            </a:r>
            <a:r>
              <a:rPr lang="pt-BR" sz="1050" b="1" i="1" err="1">
                <a:solidFill>
                  <a:prstClr val="white"/>
                </a:solidFill>
                <a:latin typeface="Segoe UI" panose="020B0502040204020203" pitchFamily="34" charset="0"/>
                <a:ea typeface="ＭＳ Ｐゴシック" pitchFamily="-110" charset="-128"/>
                <a:cs typeface="Segoe UI" panose="020B0502040204020203" pitchFamily="34" charset="0"/>
              </a:rPr>
              <a:t>Clear</a:t>
            </a:r>
            <a:endParaRPr lang="pt-BR" sz="105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5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 err="1"/>
              <a:t>On</a:t>
            </a:r>
            <a:r>
              <a:rPr lang="pt-BR" sz="1050"/>
              <a:t> </a:t>
            </a:r>
            <a:r>
              <a:rPr lang="pt-BR" sz="1050" err="1"/>
              <a:t>hold</a:t>
            </a:r>
            <a:r>
              <a:rPr lang="pt-BR" sz="105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/>
              <a:t>- </a:t>
            </a:r>
            <a:r>
              <a:rPr lang="pt-BR" sz="1050" b="1" i="1">
                <a:solidFill>
                  <a:prstClr val="white"/>
                </a:solidFill>
                <a:latin typeface="Segoe UI" panose="020B0502040204020203" pitchFamily="34" charset="0"/>
                <a:ea typeface="ＭＳ Ｐゴシック" pitchFamily="-110" charset="-128"/>
                <a:cs typeface="Segoe UI" panose="020B0502040204020203" pitchFamily="34" charset="0"/>
              </a:rPr>
              <a:t>Ajustar duplicação de TED conforme o processo de importação de saldo é executado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5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510EC-5004-4A36-9047-660561C0C39C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5662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/>
              <a:t>Plano de ação em andamento: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/>
              <a:t>- </a:t>
            </a:r>
            <a:r>
              <a:rPr lang="pt-BR" sz="1050" b="1" i="1">
                <a:solidFill>
                  <a:prstClr val="white"/>
                </a:solidFill>
                <a:latin typeface="Segoe UI" panose="020B0502040204020203" pitchFamily="34" charset="0"/>
                <a:ea typeface="ＭＳ Ｐゴシック" pitchFamily="-110" charset="-128"/>
                <a:cs typeface="Segoe UI" panose="020B0502040204020203" pitchFamily="34" charset="0"/>
              </a:rPr>
              <a:t>Criar comandos de iniciar e finalizar para o robô de enquadramento </a:t>
            </a:r>
            <a:r>
              <a:rPr lang="pt-BR" sz="1050" b="1" i="1" err="1">
                <a:solidFill>
                  <a:prstClr val="white"/>
                </a:solidFill>
                <a:latin typeface="Segoe UI" panose="020B0502040204020203" pitchFamily="34" charset="0"/>
                <a:ea typeface="ＭＳ Ｐゴシック" pitchFamily="-110" charset="-128"/>
                <a:cs typeface="Segoe UI" panose="020B0502040204020203" pitchFamily="34" charset="0"/>
              </a:rPr>
              <a:t>Clear</a:t>
            </a:r>
            <a:endParaRPr lang="pt-BR" sz="105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5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 err="1"/>
              <a:t>On</a:t>
            </a:r>
            <a:r>
              <a:rPr lang="pt-BR" sz="1050"/>
              <a:t> </a:t>
            </a:r>
            <a:r>
              <a:rPr lang="pt-BR" sz="1050" err="1"/>
              <a:t>hold</a:t>
            </a:r>
            <a:r>
              <a:rPr lang="pt-BR" sz="105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/>
              <a:t>- </a:t>
            </a:r>
            <a:r>
              <a:rPr lang="pt-BR" sz="1050" b="1" i="1">
                <a:solidFill>
                  <a:prstClr val="white"/>
                </a:solidFill>
                <a:latin typeface="Segoe UI" panose="020B0502040204020203" pitchFamily="34" charset="0"/>
                <a:ea typeface="ＭＳ Ｐゴシック" pitchFamily="-110" charset="-128"/>
                <a:cs typeface="Segoe UI" panose="020B0502040204020203" pitchFamily="34" charset="0"/>
              </a:rPr>
              <a:t>Ajustar duplicação de TED conforme o processo de importação de saldo é executado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5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510EC-5004-4A36-9047-660561C0C39C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0749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/>
              <a:t>Plano de ação em andamento: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/>
              <a:t>- </a:t>
            </a:r>
            <a:r>
              <a:rPr lang="pt-BR" sz="1050" b="1" i="1">
                <a:solidFill>
                  <a:prstClr val="white"/>
                </a:solidFill>
                <a:latin typeface="Segoe UI" panose="020B0502040204020203" pitchFamily="34" charset="0"/>
                <a:ea typeface="ＭＳ Ｐゴシック" pitchFamily="-110" charset="-128"/>
                <a:cs typeface="Segoe UI" panose="020B0502040204020203" pitchFamily="34" charset="0"/>
              </a:rPr>
              <a:t>Criar comandos de iniciar e finalizar para o robô de enquadramento </a:t>
            </a:r>
            <a:r>
              <a:rPr lang="pt-BR" sz="1050" b="1" i="1" err="1">
                <a:solidFill>
                  <a:prstClr val="white"/>
                </a:solidFill>
                <a:latin typeface="Segoe UI" panose="020B0502040204020203" pitchFamily="34" charset="0"/>
                <a:ea typeface="ＭＳ Ｐゴシック" pitchFamily="-110" charset="-128"/>
                <a:cs typeface="Segoe UI" panose="020B0502040204020203" pitchFamily="34" charset="0"/>
              </a:rPr>
              <a:t>Clear</a:t>
            </a:r>
            <a:endParaRPr lang="pt-BR" sz="105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5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 err="1"/>
              <a:t>On</a:t>
            </a:r>
            <a:r>
              <a:rPr lang="pt-BR" sz="1050"/>
              <a:t> </a:t>
            </a:r>
            <a:r>
              <a:rPr lang="pt-BR" sz="1050" err="1"/>
              <a:t>hold</a:t>
            </a:r>
            <a:r>
              <a:rPr lang="pt-BR" sz="105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/>
              <a:t>- </a:t>
            </a:r>
            <a:r>
              <a:rPr lang="pt-BR" sz="1050" b="1" i="1">
                <a:solidFill>
                  <a:prstClr val="white"/>
                </a:solidFill>
                <a:latin typeface="Segoe UI" panose="020B0502040204020203" pitchFamily="34" charset="0"/>
                <a:ea typeface="ＭＳ Ｐゴシック" pitchFamily="-110" charset="-128"/>
                <a:cs typeface="Segoe UI" panose="020B0502040204020203" pitchFamily="34" charset="0"/>
              </a:rPr>
              <a:t>Ajustar duplicação de TED conforme o processo de importação de saldo é executado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5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510EC-5004-4A36-9047-660561C0C39C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5844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/>
              <a:t>Plano de ação em andamento: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/>
              <a:t>- </a:t>
            </a:r>
            <a:r>
              <a:rPr lang="pt-BR" sz="1050" b="1" i="1">
                <a:solidFill>
                  <a:prstClr val="white"/>
                </a:solidFill>
                <a:latin typeface="Segoe UI" panose="020B0502040204020203" pitchFamily="34" charset="0"/>
                <a:ea typeface="ＭＳ Ｐゴシック" pitchFamily="-110" charset="-128"/>
                <a:cs typeface="Segoe UI" panose="020B0502040204020203" pitchFamily="34" charset="0"/>
              </a:rPr>
              <a:t>Criar comandos de iniciar e finalizar para o robô de enquadramento </a:t>
            </a:r>
            <a:r>
              <a:rPr lang="pt-BR" sz="1050" b="1" i="1" err="1">
                <a:solidFill>
                  <a:prstClr val="white"/>
                </a:solidFill>
                <a:latin typeface="Segoe UI" panose="020B0502040204020203" pitchFamily="34" charset="0"/>
                <a:ea typeface="ＭＳ Ｐゴシック" pitchFamily="-110" charset="-128"/>
                <a:cs typeface="Segoe UI" panose="020B0502040204020203" pitchFamily="34" charset="0"/>
              </a:rPr>
              <a:t>Clear</a:t>
            </a:r>
            <a:endParaRPr lang="pt-BR" sz="105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5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 err="1"/>
              <a:t>On</a:t>
            </a:r>
            <a:r>
              <a:rPr lang="pt-BR" sz="1050"/>
              <a:t> </a:t>
            </a:r>
            <a:r>
              <a:rPr lang="pt-BR" sz="1050" err="1"/>
              <a:t>hold</a:t>
            </a:r>
            <a:r>
              <a:rPr lang="pt-BR" sz="105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/>
              <a:t>- </a:t>
            </a:r>
            <a:r>
              <a:rPr lang="pt-BR" sz="1050" b="1" i="1">
                <a:solidFill>
                  <a:prstClr val="white"/>
                </a:solidFill>
                <a:latin typeface="Segoe UI" panose="020B0502040204020203" pitchFamily="34" charset="0"/>
                <a:ea typeface="ＭＳ Ｐゴシック" pitchFamily="-110" charset="-128"/>
                <a:cs typeface="Segoe UI" panose="020B0502040204020203" pitchFamily="34" charset="0"/>
              </a:rPr>
              <a:t>Ajustar duplicação de TED conforme o processo de importação de saldo é executado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5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510EC-5004-4A36-9047-660561C0C39C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9932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/>
              <a:t>Plano de ação em andamento: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/>
              <a:t>- </a:t>
            </a:r>
            <a:r>
              <a:rPr lang="pt-BR" sz="1050" b="1" i="1">
                <a:solidFill>
                  <a:prstClr val="white"/>
                </a:solidFill>
                <a:latin typeface="Segoe UI" panose="020B0502040204020203" pitchFamily="34" charset="0"/>
                <a:ea typeface="ＭＳ Ｐゴシック" pitchFamily="-110" charset="-128"/>
                <a:cs typeface="Segoe UI" panose="020B0502040204020203" pitchFamily="34" charset="0"/>
              </a:rPr>
              <a:t>Criar comandos de iniciar e finalizar para o robô de enquadramento </a:t>
            </a:r>
            <a:r>
              <a:rPr lang="pt-BR" sz="1050" b="1" i="1" err="1">
                <a:solidFill>
                  <a:prstClr val="white"/>
                </a:solidFill>
                <a:latin typeface="Segoe UI" panose="020B0502040204020203" pitchFamily="34" charset="0"/>
                <a:ea typeface="ＭＳ Ｐゴシック" pitchFamily="-110" charset="-128"/>
                <a:cs typeface="Segoe UI" panose="020B0502040204020203" pitchFamily="34" charset="0"/>
              </a:rPr>
              <a:t>Clear</a:t>
            </a:r>
            <a:endParaRPr lang="pt-BR" sz="105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5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 err="1"/>
              <a:t>On</a:t>
            </a:r>
            <a:r>
              <a:rPr lang="pt-BR" sz="1050"/>
              <a:t> </a:t>
            </a:r>
            <a:r>
              <a:rPr lang="pt-BR" sz="1050" err="1"/>
              <a:t>hold</a:t>
            </a:r>
            <a:r>
              <a:rPr lang="pt-BR" sz="105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/>
              <a:t>- </a:t>
            </a:r>
            <a:r>
              <a:rPr lang="pt-BR" sz="1050" b="1" i="1">
                <a:solidFill>
                  <a:prstClr val="white"/>
                </a:solidFill>
                <a:latin typeface="Segoe UI" panose="020B0502040204020203" pitchFamily="34" charset="0"/>
                <a:ea typeface="ＭＳ Ｐゴシック" pitchFamily="-110" charset="-128"/>
                <a:cs typeface="Segoe UI" panose="020B0502040204020203" pitchFamily="34" charset="0"/>
              </a:rPr>
              <a:t>Ajustar duplicação de TED conforme o processo de importação de saldo é executado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5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510EC-5004-4A36-9047-660561C0C39C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2646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/>
              <a:t>Plano de ação em andamento: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/>
              <a:t>- </a:t>
            </a:r>
            <a:r>
              <a:rPr lang="pt-BR" sz="1050" b="1" i="1">
                <a:solidFill>
                  <a:prstClr val="white"/>
                </a:solidFill>
                <a:latin typeface="Segoe UI" panose="020B0502040204020203" pitchFamily="34" charset="0"/>
                <a:ea typeface="ＭＳ Ｐゴシック" pitchFamily="-110" charset="-128"/>
                <a:cs typeface="Segoe UI" panose="020B0502040204020203" pitchFamily="34" charset="0"/>
              </a:rPr>
              <a:t>Criar comandos de iniciar e finalizar para o robô de enquadramento </a:t>
            </a:r>
            <a:r>
              <a:rPr lang="pt-BR" sz="1050" b="1" i="1" err="1">
                <a:solidFill>
                  <a:prstClr val="white"/>
                </a:solidFill>
                <a:latin typeface="Segoe UI" panose="020B0502040204020203" pitchFamily="34" charset="0"/>
                <a:ea typeface="ＭＳ Ｐゴシック" pitchFamily="-110" charset="-128"/>
                <a:cs typeface="Segoe UI" panose="020B0502040204020203" pitchFamily="34" charset="0"/>
              </a:rPr>
              <a:t>Clear</a:t>
            </a:r>
            <a:endParaRPr lang="pt-BR" sz="105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5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 err="1"/>
              <a:t>On</a:t>
            </a:r>
            <a:r>
              <a:rPr lang="pt-BR" sz="1050"/>
              <a:t> </a:t>
            </a:r>
            <a:r>
              <a:rPr lang="pt-BR" sz="1050" err="1"/>
              <a:t>hold</a:t>
            </a:r>
            <a:r>
              <a:rPr lang="pt-BR" sz="105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/>
              <a:t>- </a:t>
            </a:r>
            <a:r>
              <a:rPr lang="pt-BR" sz="1050" b="1" i="1">
                <a:solidFill>
                  <a:prstClr val="white"/>
                </a:solidFill>
                <a:latin typeface="Segoe UI" panose="020B0502040204020203" pitchFamily="34" charset="0"/>
                <a:ea typeface="ＭＳ Ｐゴシック" pitchFamily="-110" charset="-128"/>
                <a:cs typeface="Segoe UI" panose="020B0502040204020203" pitchFamily="34" charset="0"/>
              </a:rPr>
              <a:t>Ajustar duplicação de TED conforme o processo de importação de saldo é executado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5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510EC-5004-4A36-9047-660561C0C39C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4797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2.xml"/><Relationship Id="rId7" Type="http://schemas.openxmlformats.org/officeDocument/2006/relationships/image" Target="../media/image2.jpe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27F073-5336-4995-8AB9-144FF01C9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1C2849A-3FDB-43CD-8DAA-9EFC00BEA0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8B47853-F151-4FB6-A84D-1F4242487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A439F-1CF0-4F40-B94C-FD4C8C90C4D0}" type="datetimeFigureOut">
              <a:rPr lang="pt-BR" smtClean="0"/>
              <a:t>31/01/2021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DCF7A94-EC78-4D43-A05E-47F3F18C5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88B9268-00D2-408B-800B-BE27AD264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676C5-9027-4489-B7DE-C6A8C004B3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9043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BB5932-D249-43E6-9E84-878D65EAD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942606B-43C8-4B8C-BB5B-1C43D061C4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11688A7-E7AA-44B2-B724-4F01282C7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A439F-1CF0-4F40-B94C-FD4C8C90C4D0}" type="datetimeFigureOut">
              <a:rPr lang="pt-BR" smtClean="0"/>
              <a:t>31/01/2021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7EAEEB6-C7E8-4F3D-82DC-FDB344E0B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7ED5F7-AFAA-418C-8E4C-C03DDE248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676C5-9027-4489-B7DE-C6A8C004B3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4845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57CA3B1-0799-47CB-ABBB-373C89E16F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ADFE526-0CF9-4EDC-B63D-2589AB9C3E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3C95E16-332E-4E38-A313-0BC56796B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A439F-1CF0-4F40-B94C-FD4C8C90C4D0}" type="datetimeFigureOut">
              <a:rPr lang="pt-BR" smtClean="0"/>
              <a:t>31/01/2021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B689EBB-FCFE-4AAB-9C76-03000B3E3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B3E1898-0CA7-4521-92B0-910465C7E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676C5-9027-4489-B7DE-C6A8C004B3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56112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ítulo - Ce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>
            <a:extLst>
              <a:ext uri="{FF2B5EF4-FFF2-40B4-BE49-F238E27FC236}">
                <a16:creationId xmlns:a16="http://schemas.microsoft.com/office/drawing/2014/main" id="{DC5EDBF1-B59C-40D2-A340-1899425F4EB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" name="think-cell Slide" r:id="rId5" imgW="421" imgH="423" progId="TCLayout.ActiveDocument.1">
                  <p:embed/>
                </p:oleObj>
              </mc:Choice>
              <mc:Fallback>
                <p:oleObj name="think-cell Slide" r:id="rId5" imgW="421" imgH="423" progId="TCLayout.ActiveDocument.1">
                  <p:embed/>
                  <p:pic>
                    <p:nvPicPr>
                      <p:cNvPr id="2" name="Objeto 1" hidden="1">
                        <a:extLst>
                          <a:ext uri="{FF2B5EF4-FFF2-40B4-BE49-F238E27FC236}">
                            <a16:creationId xmlns:a16="http://schemas.microsoft.com/office/drawing/2014/main" id="{DC5EDBF1-B59C-40D2-A340-1899425F4E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tângulo 9" hidden="1">
            <a:extLst>
              <a:ext uri="{FF2B5EF4-FFF2-40B4-BE49-F238E27FC236}">
                <a16:creationId xmlns:a16="http://schemas.microsoft.com/office/drawing/2014/main" id="{2D5AAC3F-9049-4F32-B1C9-F072AF52C29D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spcCol="0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12D1CB3-69C3-4BA1-9454-FEC92CF42D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57" r="99326"/>
          <a:stretch/>
        </p:blipFill>
        <p:spPr>
          <a:xfrm rot="5400000">
            <a:off x="4381763" y="-3759460"/>
            <a:ext cx="72008" cy="8832304"/>
          </a:xfrm>
          <a:prstGeom prst="rect">
            <a:avLst/>
          </a:prstGeom>
        </p:spPr>
      </p:pic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83BCC1F4-BA31-4994-9A47-C9AC7EBA87A6}"/>
              </a:ext>
            </a:extLst>
          </p:cNvPr>
          <p:cNvCxnSpPr/>
          <p:nvPr userDrawn="1"/>
        </p:nvCxnSpPr>
        <p:spPr bwMode="auto">
          <a:xfrm>
            <a:off x="238229" y="188640"/>
            <a:ext cx="0" cy="320492"/>
          </a:xfrm>
          <a:prstGeom prst="line">
            <a:avLst/>
          </a:prstGeom>
          <a:noFill/>
          <a:ln w="57150" cap="flat" cmpd="sng" algn="ctr">
            <a:solidFill>
              <a:srgbClr val="0A17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ítulo 1">
            <a:extLst>
              <a:ext uri="{FF2B5EF4-FFF2-40B4-BE49-F238E27FC236}">
                <a16:creationId xmlns:a16="http://schemas.microsoft.com/office/drawing/2014/main" id="{17EF6857-5D40-464C-84D8-B4D11A0EA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0"/>
            <a:ext cx="7848872" cy="676436"/>
          </a:xfrm>
        </p:spPr>
        <p:txBody>
          <a:bodyPr>
            <a:normAutofit/>
          </a:bodyPr>
          <a:lstStyle>
            <a:lvl1pPr algn="l"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ACFB98C-8DD2-40C3-85A5-FA3B08408407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056440" y="172380"/>
            <a:ext cx="1995650" cy="504056"/>
          </a:xfrm>
          <a:prstGeom prst="rect">
            <a:avLst/>
          </a:prstGeom>
        </p:spPr>
      </p:pic>
      <p:sp>
        <p:nvSpPr>
          <p:cNvPr id="8" name="Espaço Reservado para Texto 3">
            <a:extLst>
              <a:ext uri="{FF2B5EF4-FFF2-40B4-BE49-F238E27FC236}">
                <a16:creationId xmlns:a16="http://schemas.microsoft.com/office/drawing/2014/main" id="{696AB576-8012-419E-B0DE-4506A28639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703790"/>
            <a:ext cx="12192000" cy="492872"/>
          </a:xfrm>
        </p:spPr>
        <p:txBody>
          <a:bodyPr lIns="144000" rIns="144000">
            <a:normAutofit/>
          </a:bodyPr>
          <a:lstStyle>
            <a:lvl1pPr marL="0" indent="0">
              <a:buFontTx/>
              <a:buNone/>
              <a:defRPr sz="1800">
                <a:latin typeface="+mj-lt"/>
              </a:defRPr>
            </a:lvl1pPr>
            <a:lvl2pPr marL="317500" indent="0">
              <a:buNone/>
              <a:defRPr/>
            </a:lvl2pPr>
          </a:lstStyle>
          <a:p>
            <a:pPr lvl="0"/>
            <a:r>
              <a:rPr lang="pt-BR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363841359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e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5979516" y="6540500"/>
            <a:ext cx="226619" cy="23053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35E55BF-73BF-954E-BD4A-E55ADE3034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7203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513891-6EEA-4FD8-A715-10C4080E3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7AEF09E-1FA0-46C8-AF21-C261C782F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10F4F42-EBAD-415F-A742-F3B003BE1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A439F-1CF0-4F40-B94C-FD4C8C90C4D0}" type="datetimeFigureOut">
              <a:rPr lang="pt-BR" smtClean="0"/>
              <a:t>31/01/2021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5C280C9-F3BF-4010-A45A-91CEBB798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D143FEB-B861-4F37-AA76-887955DFA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676C5-9027-4489-B7DE-C6A8C004B3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3070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810144-C424-4071-987F-031D4ECD6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98F3BBE-31C9-48E4-A37A-886772085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C489D5-CE7A-41A8-9165-806CAC7E1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A439F-1CF0-4F40-B94C-FD4C8C90C4D0}" type="datetimeFigureOut">
              <a:rPr lang="pt-BR" smtClean="0"/>
              <a:t>31/01/2021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372C4BB-7447-45A2-910D-C18B6E836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D4C68F-2088-4BF4-B787-48A4C80BC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676C5-9027-4489-B7DE-C6A8C004B3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9332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E0A21E-6EE4-4F1B-85A2-D7C4595F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5B81F21-2400-4487-B37C-32CEC6C887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CA0ABB5-0965-4407-A25B-093CA6A6FD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98E529A-80C5-4034-A391-2FF8B7CB2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A439F-1CF0-4F40-B94C-FD4C8C90C4D0}" type="datetimeFigureOut">
              <a:rPr lang="pt-BR" smtClean="0"/>
              <a:t>31/01/2021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AA1B017-EF71-4A62-B769-6998086BB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96191DB-8318-4C9C-BEB6-3654B14CB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676C5-9027-4489-B7DE-C6A8C004B3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6954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484FDE-9C4E-4ED4-8441-748B98627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CBE1DF-38A3-42A2-B628-8CC781EA6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DFBB259-4E0F-4A58-9963-903605C4F8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0A032B1-9824-4F25-8F98-29F8CDFDCF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1E5A47F-8597-431E-815D-E01AD4C797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9234876-8B54-4FB8-86DF-32FB28234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A439F-1CF0-4F40-B94C-FD4C8C90C4D0}" type="datetimeFigureOut">
              <a:rPr lang="pt-BR" smtClean="0"/>
              <a:t>31/01/2021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A7885AB-B1EF-4FE5-B58E-2731CE1A1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07DF881-DE6F-4F3F-935E-67602CB92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676C5-9027-4489-B7DE-C6A8C004B3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3526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264387-8371-4010-BB9D-CFE76C14C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0BEC815-331D-4F10-AA3C-478907924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A439F-1CF0-4F40-B94C-FD4C8C90C4D0}" type="datetimeFigureOut">
              <a:rPr lang="pt-BR" smtClean="0"/>
              <a:t>31/01/2021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AC4D8D1-1CB4-431B-8C46-655E16A32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50FBE1F-B16E-47FA-96DC-57AC4FFE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676C5-9027-4489-B7DE-C6A8C004B3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835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FAAC65F-838F-4314-93AC-481582A6E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A439F-1CF0-4F40-B94C-FD4C8C90C4D0}" type="datetimeFigureOut">
              <a:rPr lang="pt-BR" smtClean="0"/>
              <a:t>31/01/2021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1A97BEF-CB8B-4BF6-9DC4-EDBCE136A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62F10FB-04E0-48A1-AE87-3D8AB3723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676C5-9027-4489-B7DE-C6A8C004B3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8961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2E5681-C9C2-48C5-AF1A-7D3E42EEE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61ABC2-BA00-4868-BBDB-E18C7992B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D4CFF77-2259-43C9-A892-CCF328A013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D156430-A221-46C4-A322-0D5ED44BA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A439F-1CF0-4F40-B94C-FD4C8C90C4D0}" type="datetimeFigureOut">
              <a:rPr lang="pt-BR" smtClean="0"/>
              <a:t>31/01/2021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6D617B7-C067-4C6D-957F-DFE77B915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C1819C7-4F66-4F8E-B25A-ADCF163CB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676C5-9027-4489-B7DE-C6A8C004B3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9512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A18EF4-946C-4A48-BD36-502DD8ED6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4E7C001-233D-4ECA-8E7B-A3BF2C553D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C3FB3C4-22A7-432F-AA94-BE84AC8DF3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0D1E9D8-17CB-45B5-9627-632A611CC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A439F-1CF0-4F40-B94C-FD4C8C90C4D0}" type="datetimeFigureOut">
              <a:rPr lang="pt-BR" smtClean="0"/>
              <a:t>31/01/2021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3C81931-2218-4C48-ADFE-132270258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F2FFA8B-57FF-41E0-AFBA-E58ACCBC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676C5-9027-4489-B7DE-C6A8C004B3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1658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ED38A46-FF58-4AAD-B672-B5A4132A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FE55BFB-74E2-4A50-8CC9-A7E7F7E338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AF4D393-3CA8-4B17-AF77-6A7F24B46B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A439F-1CF0-4F40-B94C-FD4C8C90C4D0}" type="datetimeFigureOut">
              <a:rPr lang="pt-BR" smtClean="0"/>
              <a:t>31/01/2021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27D523F-4207-4DA3-9D18-FBBE95123F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120CD5A-3E10-4F88-9EAA-E23FFE6770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676C5-9027-4489-B7DE-C6A8C004B3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7593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  <p:sldLayoutId id="214748367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Uma imagem contendo Texto&#10;&#10;Descrição gerada automaticamente">
            <a:extLst>
              <a:ext uri="{FF2B5EF4-FFF2-40B4-BE49-F238E27FC236}">
                <a16:creationId xmlns:a16="http://schemas.microsoft.com/office/drawing/2014/main" id="{BCA13CAC-324F-4AB2-9A85-C6835C295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81" y="2381"/>
            <a:ext cx="12196762" cy="686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5969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Brazil's Leading Fintech"/>
          <p:cNvSpPr txBox="1"/>
          <p:nvPr/>
        </p:nvSpPr>
        <p:spPr>
          <a:xfrm>
            <a:off x="992386" y="2611898"/>
            <a:ext cx="3300584" cy="78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t">
            <a:spAutoFit/>
          </a:bodyPr>
          <a:lstStyle/>
          <a:p>
            <a:pPr algn="l"/>
            <a:r>
              <a:rPr lang="pt-BR" sz="4800" b="1">
                <a:latin typeface="Segoe UI"/>
                <a:cs typeface="Segoe UI"/>
              </a:rPr>
              <a:t>OBRIGADO</a:t>
            </a:r>
            <a:endParaRPr lang="pt-BR" sz="4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logo_INC_01.png" descr="logo_INC_01.png">
            <a:extLst>
              <a:ext uri="{FF2B5EF4-FFF2-40B4-BE49-F238E27FC236}">
                <a16:creationId xmlns:a16="http://schemas.microsoft.com/office/drawing/2014/main" id="{4C467431-94B1-3447-897A-20701B58F5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37" t="32396" r="21251" b="29276"/>
          <a:stretch/>
        </p:blipFill>
        <p:spPr>
          <a:xfrm>
            <a:off x="992386" y="4983353"/>
            <a:ext cx="1774251" cy="4470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4003605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065686-F7E1-4579-8528-CCDA6A88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0"/>
            <a:ext cx="3307382" cy="731754"/>
          </a:xfrm>
        </p:spPr>
        <p:txBody>
          <a:bodyPr/>
          <a:lstStyle/>
          <a:p>
            <a:r>
              <a:rPr lang="pt-BR" b="1">
                <a:latin typeface="Segoe UI"/>
                <a:cs typeface="Segoe UI"/>
              </a:rPr>
              <a:t>Time</a:t>
            </a:r>
            <a:endParaRPr lang="pt-BR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tângulo 38">
            <a:extLst>
              <a:ext uri="{FF2B5EF4-FFF2-40B4-BE49-F238E27FC236}">
                <a16:creationId xmlns:a16="http://schemas.microsoft.com/office/drawing/2014/main" id="{10E08392-B17D-4AFD-AA06-F4B2F5308414}"/>
              </a:ext>
            </a:extLst>
          </p:cNvPr>
          <p:cNvSpPr/>
          <p:nvPr/>
        </p:nvSpPr>
        <p:spPr>
          <a:xfrm rot="5400000">
            <a:off x="-2999068" y="3689928"/>
            <a:ext cx="6167140" cy="169008"/>
          </a:xfrm>
          <a:prstGeom prst="rect">
            <a:avLst/>
          </a:prstGeom>
          <a:solidFill>
            <a:srgbClr val="9AAFCE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3482" tIns="31741" rIns="63482" bIns="317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119" name="Brazil's Leading Fintech">
            <a:extLst>
              <a:ext uri="{FF2B5EF4-FFF2-40B4-BE49-F238E27FC236}">
                <a16:creationId xmlns:a16="http://schemas.microsoft.com/office/drawing/2014/main" id="{BA8B6539-3E82-EF4B-8612-DECF09F7BC17}"/>
              </a:ext>
            </a:extLst>
          </p:cNvPr>
          <p:cNvSpPr txBox="1"/>
          <p:nvPr/>
        </p:nvSpPr>
        <p:spPr>
          <a:xfrm>
            <a:off x="660576" y="1640143"/>
            <a:ext cx="5770813" cy="4390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t">
            <a:spAutoFit/>
          </a:bodyPr>
          <a:lstStyle/>
          <a:p>
            <a:r>
              <a:rPr lang="pt-BR" sz="2400">
                <a:ea typeface="+mn-lt"/>
                <a:cs typeface="+mn-lt"/>
              </a:rPr>
              <a:t>Guilherme Oliveira – </a:t>
            </a:r>
            <a:r>
              <a:rPr lang="pt-BR" sz="2400" b="1">
                <a:ea typeface="+mn-lt"/>
                <a:cs typeface="+mn-lt"/>
              </a:rPr>
              <a:t>Tech Leader</a:t>
            </a:r>
            <a:endParaRPr lang="pt-BR" sz="2400" b="1">
              <a:cs typeface="Calibri"/>
            </a:endParaRPr>
          </a:p>
          <a:p>
            <a:endParaRPr lang="pt-BR" sz="2400" b="1">
              <a:ea typeface="+mn-lt"/>
              <a:cs typeface="+mn-lt"/>
            </a:endParaRPr>
          </a:p>
          <a:p>
            <a:r>
              <a:rPr lang="pt-BR" sz="2400">
                <a:ea typeface="+mn-lt"/>
                <a:cs typeface="+mn-lt"/>
              </a:rPr>
              <a:t>Willian Rempp – </a:t>
            </a:r>
            <a:r>
              <a:rPr lang="pt-BR" sz="2400" b="1">
                <a:ea typeface="+mn-lt"/>
                <a:cs typeface="+mn-lt"/>
              </a:rPr>
              <a:t>Desenvolvedor</a:t>
            </a:r>
          </a:p>
          <a:p>
            <a:endParaRPr lang="pt-BR" sz="2400" b="1">
              <a:cs typeface="Calibri"/>
            </a:endParaRPr>
          </a:p>
          <a:p>
            <a:r>
              <a:rPr lang="pt-BR" sz="2400">
                <a:ea typeface="+mn-lt"/>
                <a:cs typeface="+mn-lt"/>
              </a:rPr>
              <a:t>Elias Neves – </a:t>
            </a:r>
            <a:r>
              <a:rPr lang="pt-BR" sz="2400" b="1">
                <a:ea typeface="+mn-lt"/>
                <a:cs typeface="+mn-lt"/>
              </a:rPr>
              <a:t>Infraestrutura</a:t>
            </a:r>
          </a:p>
          <a:p>
            <a:endParaRPr lang="pt-BR" sz="2400" b="1">
              <a:cs typeface="Calibri"/>
            </a:endParaRPr>
          </a:p>
          <a:p>
            <a:r>
              <a:rPr lang="pt-BR" sz="2400">
                <a:ea typeface="+mn-lt"/>
                <a:cs typeface="+mn-lt"/>
              </a:rPr>
              <a:t>Victor Rizzo – </a:t>
            </a:r>
            <a:r>
              <a:rPr lang="pt-BR" sz="2400" b="1">
                <a:ea typeface="+mn-lt"/>
                <a:cs typeface="+mn-lt"/>
              </a:rPr>
              <a:t>Infraestrutura</a:t>
            </a:r>
          </a:p>
          <a:p>
            <a:endParaRPr lang="pt-BR" sz="2400" b="1">
              <a:cs typeface="Calibri"/>
            </a:endParaRPr>
          </a:p>
          <a:p>
            <a:r>
              <a:rPr lang="pt-BR" sz="2400">
                <a:ea typeface="+mn-lt"/>
                <a:cs typeface="+mn-lt"/>
              </a:rPr>
              <a:t>Douglas Hermann - </a:t>
            </a:r>
            <a:r>
              <a:rPr lang="pt-BR" sz="2400" b="1">
                <a:ea typeface="+mn-lt"/>
                <a:cs typeface="+mn-lt"/>
              </a:rPr>
              <a:t>Desenvolvedor</a:t>
            </a:r>
            <a:endParaRPr lang="pt-BR" sz="2400" b="1">
              <a:cs typeface="Calibri"/>
            </a:endParaRPr>
          </a:p>
          <a:p>
            <a:endParaRPr lang="pt-BR" sz="2400" b="1">
              <a:ea typeface="+mn-lt"/>
              <a:cs typeface="+mn-lt"/>
            </a:endParaRPr>
          </a:p>
          <a:p>
            <a:r>
              <a:rPr lang="pt-BR" sz="2400">
                <a:ea typeface="+mn-lt"/>
                <a:cs typeface="+mn-lt"/>
              </a:rPr>
              <a:t>Luiz Ihara - </a:t>
            </a:r>
            <a:r>
              <a:rPr lang="pt-BR" sz="2400" b="1">
                <a:ea typeface="+mn-lt"/>
                <a:cs typeface="+mn-lt"/>
              </a:rPr>
              <a:t>QA</a:t>
            </a:r>
            <a:endParaRPr lang="pt-BR" sz="2400" b="1" err="1">
              <a:cs typeface="Calibri" panose="020F0502020204030204"/>
            </a:endParaRPr>
          </a:p>
          <a:p>
            <a:endParaRPr lang="pt-BR">
              <a:cs typeface="Calibri"/>
            </a:endParaRPr>
          </a:p>
        </p:txBody>
      </p:sp>
      <p:pic>
        <p:nvPicPr>
          <p:cNvPr id="3" name="Imagem 4" descr="Grupo de pessoas posando para foto fazendo careta&#10;&#10;Descrição gerada automaticamente">
            <a:extLst>
              <a:ext uri="{FF2B5EF4-FFF2-40B4-BE49-F238E27FC236}">
                <a16:creationId xmlns:a16="http://schemas.microsoft.com/office/drawing/2014/main" id="{186271F6-49F5-4A02-92E5-F2CD2EBEC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190" y="2185322"/>
            <a:ext cx="4400884" cy="327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9019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065686-F7E1-4579-8528-CCDA6A88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0"/>
            <a:ext cx="3307382" cy="731754"/>
          </a:xfrm>
        </p:spPr>
        <p:txBody>
          <a:bodyPr/>
          <a:lstStyle/>
          <a:p>
            <a:r>
              <a:rPr lang="pt-BR" b="1">
                <a:latin typeface="Segoe UI" panose="020B0502040204020203" pitchFamily="34" charset="0"/>
                <a:cs typeface="Segoe UI" panose="020B0502040204020203" pitchFamily="34" charset="0"/>
              </a:rPr>
              <a:t>Qual o Problema?</a:t>
            </a:r>
          </a:p>
        </p:txBody>
      </p:sp>
      <p:sp>
        <p:nvSpPr>
          <p:cNvPr id="4" name="Retângulo 38">
            <a:extLst>
              <a:ext uri="{FF2B5EF4-FFF2-40B4-BE49-F238E27FC236}">
                <a16:creationId xmlns:a16="http://schemas.microsoft.com/office/drawing/2014/main" id="{10E08392-B17D-4AFD-AA06-F4B2F5308414}"/>
              </a:ext>
            </a:extLst>
          </p:cNvPr>
          <p:cNvSpPr/>
          <p:nvPr/>
        </p:nvSpPr>
        <p:spPr>
          <a:xfrm rot="5400000">
            <a:off x="-2999068" y="3689928"/>
            <a:ext cx="6167140" cy="169008"/>
          </a:xfrm>
          <a:prstGeom prst="rect">
            <a:avLst/>
          </a:prstGeom>
          <a:solidFill>
            <a:srgbClr val="9AAFCE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3482" tIns="31741" rIns="63482" bIns="317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118" name="Brazil's Leading Fintech">
            <a:extLst>
              <a:ext uri="{FF2B5EF4-FFF2-40B4-BE49-F238E27FC236}">
                <a16:creationId xmlns:a16="http://schemas.microsoft.com/office/drawing/2014/main" id="{A87FAC7A-DA54-204B-B2E1-7236B6B4B09C}"/>
              </a:ext>
            </a:extLst>
          </p:cNvPr>
          <p:cNvSpPr txBox="1"/>
          <p:nvPr/>
        </p:nvSpPr>
        <p:spPr>
          <a:xfrm>
            <a:off x="702663" y="1416125"/>
            <a:ext cx="6038181" cy="14362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t">
            <a:spAutoFit/>
          </a:bodyPr>
          <a:lstStyle/>
          <a:p>
            <a:r>
              <a:rPr lang="pt-BR"/>
              <a:t>De tempos em tempos, time de NOC sofre com massiva de alarmes no Zabbix. </a:t>
            </a:r>
          </a:p>
          <a:p>
            <a:r>
              <a:rPr lang="pt-BR">
                <a:cs typeface="Calibri" panose="020F0502020204030204"/>
              </a:rPr>
              <a:t>Quando inicia a massiva de alarmes, o time inteiro tem que parar de realizar suas tarefas para ajudar nas analises, tratativas e contatos com as áreas.</a:t>
            </a:r>
            <a:endParaRPr lang="pt-BR"/>
          </a:p>
        </p:txBody>
      </p:sp>
      <p:sp>
        <p:nvSpPr>
          <p:cNvPr id="119" name="Brazil's Leading Fintech">
            <a:extLst>
              <a:ext uri="{FF2B5EF4-FFF2-40B4-BE49-F238E27FC236}">
                <a16:creationId xmlns:a16="http://schemas.microsoft.com/office/drawing/2014/main" id="{BA8B6539-3E82-EF4B-8612-DECF09F7BC17}"/>
              </a:ext>
            </a:extLst>
          </p:cNvPr>
          <p:cNvSpPr txBox="1"/>
          <p:nvPr/>
        </p:nvSpPr>
        <p:spPr>
          <a:xfrm>
            <a:off x="780893" y="3605301"/>
            <a:ext cx="6038181" cy="32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t">
            <a:spAutoFit/>
          </a:bodyPr>
          <a:lstStyle/>
          <a:p>
            <a:r>
              <a:rPr lang="pt-BR"/>
              <a:t>Demora no tempo da tratativa de cada chamado</a:t>
            </a:r>
          </a:p>
        </p:txBody>
      </p:sp>
      <p:sp>
        <p:nvSpPr>
          <p:cNvPr id="120" name="Brazil's Leading Fintech">
            <a:extLst>
              <a:ext uri="{FF2B5EF4-FFF2-40B4-BE49-F238E27FC236}">
                <a16:creationId xmlns:a16="http://schemas.microsoft.com/office/drawing/2014/main" id="{E5F65A1D-B14C-0543-9430-01C5543BA6E1}"/>
              </a:ext>
            </a:extLst>
          </p:cNvPr>
          <p:cNvSpPr txBox="1"/>
          <p:nvPr/>
        </p:nvSpPr>
        <p:spPr>
          <a:xfrm>
            <a:off x="1302261" y="4404072"/>
            <a:ext cx="6038181" cy="32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t">
            <a:spAutoFit/>
          </a:bodyPr>
          <a:lstStyle/>
          <a:p>
            <a:r>
              <a:rPr lang="pt-BR"/>
              <a:t>Alocação de recursos para ajudar na tratativa dos chamados</a:t>
            </a:r>
          </a:p>
        </p:txBody>
      </p:sp>
      <p:sp>
        <p:nvSpPr>
          <p:cNvPr id="7" name="Brazil's Leading Fintech">
            <a:extLst>
              <a:ext uri="{FF2B5EF4-FFF2-40B4-BE49-F238E27FC236}">
                <a16:creationId xmlns:a16="http://schemas.microsoft.com/office/drawing/2014/main" id="{46098903-A268-4506-8E8E-FCA99D5608D2}"/>
              </a:ext>
            </a:extLst>
          </p:cNvPr>
          <p:cNvSpPr txBox="1"/>
          <p:nvPr/>
        </p:nvSpPr>
        <p:spPr>
          <a:xfrm>
            <a:off x="379839" y="3017089"/>
            <a:ext cx="717551" cy="10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t">
            <a:spAutoFit/>
          </a:bodyPr>
          <a:lstStyle/>
          <a:p>
            <a:r>
              <a:rPr lang="pt-BR" sz="6600"/>
              <a:t>1</a:t>
            </a:r>
            <a:endParaRPr lang="pt-BR" sz="6600">
              <a:cs typeface="Calibri"/>
            </a:endParaRPr>
          </a:p>
        </p:txBody>
      </p:sp>
      <p:sp>
        <p:nvSpPr>
          <p:cNvPr id="8" name="Brazil's Leading Fintech">
            <a:extLst>
              <a:ext uri="{FF2B5EF4-FFF2-40B4-BE49-F238E27FC236}">
                <a16:creationId xmlns:a16="http://schemas.microsoft.com/office/drawing/2014/main" id="{1094F910-BDAE-409C-B10A-AD38A101FE28}"/>
              </a:ext>
            </a:extLst>
          </p:cNvPr>
          <p:cNvSpPr txBox="1"/>
          <p:nvPr/>
        </p:nvSpPr>
        <p:spPr>
          <a:xfrm>
            <a:off x="874470" y="3819194"/>
            <a:ext cx="717551" cy="10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t">
            <a:spAutoFit/>
          </a:bodyPr>
          <a:lstStyle/>
          <a:p>
            <a:r>
              <a:rPr lang="pt-BR" sz="6600">
                <a:cs typeface="Calibri"/>
              </a:rPr>
              <a:t>2</a:t>
            </a:r>
          </a:p>
        </p:txBody>
      </p:sp>
      <p:sp>
        <p:nvSpPr>
          <p:cNvPr id="9" name="Brazil's Leading Fintech">
            <a:extLst>
              <a:ext uri="{FF2B5EF4-FFF2-40B4-BE49-F238E27FC236}">
                <a16:creationId xmlns:a16="http://schemas.microsoft.com/office/drawing/2014/main" id="{6FFB2FAC-62B2-464C-AF87-9923C44979A7}"/>
              </a:ext>
            </a:extLst>
          </p:cNvPr>
          <p:cNvSpPr txBox="1"/>
          <p:nvPr/>
        </p:nvSpPr>
        <p:spPr>
          <a:xfrm>
            <a:off x="1796892" y="5232914"/>
            <a:ext cx="8452395" cy="32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t">
            <a:spAutoFit/>
          </a:bodyPr>
          <a:lstStyle/>
          <a:p>
            <a:r>
              <a:rPr lang="pt-BR"/>
              <a:t>Quanto maior o tempo perdido, maior o prejuízo financeiro</a:t>
            </a:r>
          </a:p>
        </p:txBody>
      </p:sp>
      <p:sp>
        <p:nvSpPr>
          <p:cNvPr id="10" name="Brazil's Leading Fintech">
            <a:extLst>
              <a:ext uri="{FF2B5EF4-FFF2-40B4-BE49-F238E27FC236}">
                <a16:creationId xmlns:a16="http://schemas.microsoft.com/office/drawing/2014/main" id="{39AB98DB-388C-4F0A-85CE-158777E13E10}"/>
              </a:ext>
            </a:extLst>
          </p:cNvPr>
          <p:cNvSpPr txBox="1"/>
          <p:nvPr/>
        </p:nvSpPr>
        <p:spPr>
          <a:xfrm>
            <a:off x="1395837" y="4648036"/>
            <a:ext cx="717551" cy="10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t">
            <a:spAutoFit/>
          </a:bodyPr>
          <a:lstStyle/>
          <a:p>
            <a:r>
              <a:rPr lang="pt-BR" sz="6600">
                <a:cs typeface="Calibri"/>
              </a:rPr>
              <a:t>3</a:t>
            </a:r>
          </a:p>
        </p:txBody>
      </p:sp>
      <p:pic>
        <p:nvPicPr>
          <p:cNvPr id="3" name="Imagem 4" descr="Uma imagem contendo mesa, no interior, xícara, pequeno&#10;&#10;Descrição gerada automaticamente">
            <a:extLst>
              <a:ext uri="{FF2B5EF4-FFF2-40B4-BE49-F238E27FC236}">
                <a16:creationId xmlns:a16="http://schemas.microsoft.com/office/drawing/2014/main" id="{1209E18A-8889-48FE-979F-2F2EEE60D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980" y="737330"/>
            <a:ext cx="4574673" cy="30304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Brazil's Leading Fintech">
            <a:extLst>
              <a:ext uri="{FF2B5EF4-FFF2-40B4-BE49-F238E27FC236}">
                <a16:creationId xmlns:a16="http://schemas.microsoft.com/office/drawing/2014/main" id="{29FACE76-B4CD-4D54-B300-C927D569E1B8}"/>
              </a:ext>
            </a:extLst>
          </p:cNvPr>
          <p:cNvSpPr txBox="1"/>
          <p:nvPr/>
        </p:nvSpPr>
        <p:spPr>
          <a:xfrm>
            <a:off x="2184576" y="6035018"/>
            <a:ext cx="8452395" cy="32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t">
            <a:spAutoFit/>
          </a:bodyPr>
          <a:lstStyle/>
          <a:p>
            <a:r>
              <a:rPr lang="pt-BR">
                <a:cs typeface="Calibri"/>
              </a:rPr>
              <a:t>Impacto na imagem da empresa</a:t>
            </a:r>
          </a:p>
        </p:txBody>
      </p:sp>
      <p:sp>
        <p:nvSpPr>
          <p:cNvPr id="13" name="Brazil's Leading Fintech">
            <a:extLst>
              <a:ext uri="{FF2B5EF4-FFF2-40B4-BE49-F238E27FC236}">
                <a16:creationId xmlns:a16="http://schemas.microsoft.com/office/drawing/2014/main" id="{A502623D-9D29-4846-B833-BC62D7D52F9F}"/>
              </a:ext>
            </a:extLst>
          </p:cNvPr>
          <p:cNvSpPr txBox="1"/>
          <p:nvPr/>
        </p:nvSpPr>
        <p:spPr>
          <a:xfrm>
            <a:off x="1783520" y="5450140"/>
            <a:ext cx="717551" cy="10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t">
            <a:spAutoFit/>
          </a:bodyPr>
          <a:lstStyle/>
          <a:p>
            <a:r>
              <a:rPr lang="pt-BR" sz="6600">
                <a:cs typeface="Calibri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7690746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065686-F7E1-4579-8528-CCDA6A88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0"/>
            <a:ext cx="3307382" cy="731754"/>
          </a:xfrm>
        </p:spPr>
        <p:txBody>
          <a:bodyPr/>
          <a:lstStyle/>
          <a:p>
            <a:r>
              <a:rPr lang="pt-BR" b="1">
                <a:latin typeface="Segoe UI" panose="020B0502040204020203" pitchFamily="34" charset="0"/>
                <a:cs typeface="Segoe UI" panose="020B0502040204020203" pitchFamily="34" charset="0"/>
              </a:rPr>
              <a:t>Nossa solução</a:t>
            </a:r>
          </a:p>
        </p:txBody>
      </p:sp>
      <p:sp>
        <p:nvSpPr>
          <p:cNvPr id="4" name="Retângulo 38">
            <a:extLst>
              <a:ext uri="{FF2B5EF4-FFF2-40B4-BE49-F238E27FC236}">
                <a16:creationId xmlns:a16="http://schemas.microsoft.com/office/drawing/2014/main" id="{10E08392-B17D-4AFD-AA06-F4B2F5308414}"/>
              </a:ext>
            </a:extLst>
          </p:cNvPr>
          <p:cNvSpPr/>
          <p:nvPr/>
        </p:nvSpPr>
        <p:spPr>
          <a:xfrm rot="5400000">
            <a:off x="-2999068" y="3689928"/>
            <a:ext cx="6167140" cy="169008"/>
          </a:xfrm>
          <a:prstGeom prst="rect">
            <a:avLst/>
          </a:prstGeom>
          <a:solidFill>
            <a:srgbClr val="9AAFCE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3482" tIns="31741" rIns="63482" bIns="317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118" name="Brazil's Leading Fintech">
            <a:extLst>
              <a:ext uri="{FF2B5EF4-FFF2-40B4-BE49-F238E27FC236}">
                <a16:creationId xmlns:a16="http://schemas.microsoft.com/office/drawing/2014/main" id="{A87FAC7A-DA54-204B-B2E1-7236B6B4B09C}"/>
              </a:ext>
            </a:extLst>
          </p:cNvPr>
          <p:cNvSpPr txBox="1"/>
          <p:nvPr/>
        </p:nvSpPr>
        <p:spPr>
          <a:xfrm>
            <a:off x="341202" y="1138525"/>
            <a:ext cx="7548812" cy="1774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t">
            <a:spAutoFit/>
          </a:bodyPr>
          <a:lstStyle/>
          <a:p>
            <a:r>
              <a:rPr lang="pt-BR" sz="2800">
                <a:ea typeface="+mn-lt"/>
                <a:cs typeface="+mn-lt"/>
              </a:rPr>
              <a:t>Analisa a massiva de alarmes via </a:t>
            </a:r>
            <a:r>
              <a:rPr lang="pt-BR" sz="2800" b="1">
                <a:ea typeface="+mn-lt"/>
                <a:cs typeface="+mn-lt"/>
              </a:rPr>
              <a:t>Machine Learning</a:t>
            </a:r>
            <a:r>
              <a:rPr lang="pt-BR" sz="2800">
                <a:ea typeface="+mn-lt"/>
                <a:cs typeface="+mn-lt"/>
              </a:rPr>
              <a:t>,</a:t>
            </a:r>
            <a:endParaRPr lang="en-US" sz="2800">
              <a:ea typeface="+mn-lt"/>
              <a:cs typeface="+mn-lt"/>
            </a:endParaRPr>
          </a:p>
          <a:p>
            <a:r>
              <a:rPr lang="pt-BR" sz="2800">
                <a:ea typeface="+mn-lt"/>
                <a:cs typeface="+mn-lt"/>
              </a:rPr>
              <a:t>Correlaciona os grupos, </a:t>
            </a:r>
            <a:endParaRPr lang="en-US" sz="2800">
              <a:ea typeface="+mn-lt"/>
              <a:cs typeface="+mn-lt"/>
            </a:endParaRPr>
          </a:p>
          <a:p>
            <a:r>
              <a:rPr lang="pt-BR" sz="2800">
                <a:ea typeface="+mn-lt"/>
                <a:cs typeface="+mn-lt"/>
              </a:rPr>
              <a:t>Abre chamado no ServiceNow e</a:t>
            </a:r>
            <a:endParaRPr lang="en-US" sz="2800">
              <a:ea typeface="+mn-lt"/>
              <a:cs typeface="+mn-lt"/>
            </a:endParaRPr>
          </a:p>
          <a:p>
            <a:r>
              <a:rPr lang="pt-BR" sz="2800">
                <a:ea typeface="+mn-lt"/>
                <a:cs typeface="+mn-lt"/>
              </a:rPr>
              <a:t>Entra em contato com as áreas responsáveis.</a:t>
            </a:r>
            <a:endParaRPr lang="pt-BR"/>
          </a:p>
        </p:txBody>
      </p:sp>
      <p:pic>
        <p:nvPicPr>
          <p:cNvPr id="3" name="Imagem 4" descr="Câmera fotográfica preta&#10;&#10;Descrição gerada automaticamente">
            <a:extLst>
              <a:ext uri="{FF2B5EF4-FFF2-40B4-BE49-F238E27FC236}">
                <a16:creationId xmlns:a16="http://schemas.microsoft.com/office/drawing/2014/main" id="{30E97D12-4F8B-440C-B1D1-A2D58BFFD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769" y="3249863"/>
            <a:ext cx="5416884" cy="3606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8717235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2E65F6CB-867C-4AFE-8CB2-DB684EF77CB0}"/>
              </a:ext>
            </a:extLst>
          </p:cNvPr>
          <p:cNvSpPr/>
          <p:nvPr/>
        </p:nvSpPr>
        <p:spPr>
          <a:xfrm>
            <a:off x="291811" y="863310"/>
            <a:ext cx="6295157" cy="593147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9A34281-4D0A-4C9C-89F6-4C9ED8D883B3}"/>
              </a:ext>
            </a:extLst>
          </p:cNvPr>
          <p:cNvSpPr/>
          <p:nvPr/>
        </p:nvSpPr>
        <p:spPr>
          <a:xfrm>
            <a:off x="555913" y="4487140"/>
            <a:ext cx="5810249" cy="193097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93C9CE4-2F34-4CE6-800D-6ADBC87395F5}"/>
              </a:ext>
            </a:extLst>
          </p:cNvPr>
          <p:cNvSpPr/>
          <p:nvPr/>
        </p:nvSpPr>
        <p:spPr>
          <a:xfrm>
            <a:off x="3500002" y="2963138"/>
            <a:ext cx="2796885" cy="14114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73780F9-55DE-4DDD-9C84-5B262078D4C4}"/>
              </a:ext>
            </a:extLst>
          </p:cNvPr>
          <p:cNvSpPr/>
          <p:nvPr/>
        </p:nvSpPr>
        <p:spPr>
          <a:xfrm>
            <a:off x="551585" y="2958810"/>
            <a:ext cx="2840182" cy="140277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065686-F7E1-4579-8528-CCDA6A88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0"/>
            <a:ext cx="3307382" cy="731754"/>
          </a:xfrm>
        </p:spPr>
        <p:txBody>
          <a:bodyPr/>
          <a:lstStyle/>
          <a:p>
            <a:r>
              <a:rPr lang="pt-BR" b="1"/>
              <a:t>Technology</a:t>
            </a:r>
            <a:endParaRPr lang="pt-BR"/>
          </a:p>
        </p:txBody>
      </p:sp>
      <p:sp>
        <p:nvSpPr>
          <p:cNvPr id="4" name="Retângulo 38">
            <a:extLst>
              <a:ext uri="{FF2B5EF4-FFF2-40B4-BE49-F238E27FC236}">
                <a16:creationId xmlns:a16="http://schemas.microsoft.com/office/drawing/2014/main" id="{10E08392-B17D-4AFD-AA06-F4B2F5308414}"/>
              </a:ext>
            </a:extLst>
          </p:cNvPr>
          <p:cNvSpPr/>
          <p:nvPr/>
        </p:nvSpPr>
        <p:spPr>
          <a:xfrm rot="5400000">
            <a:off x="-2999068" y="3689928"/>
            <a:ext cx="6167140" cy="169008"/>
          </a:xfrm>
          <a:prstGeom prst="rect">
            <a:avLst/>
          </a:prstGeom>
          <a:solidFill>
            <a:srgbClr val="9AAFCE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3482" tIns="31741" rIns="63482" bIns="317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119" name="Brazil's Leading Fintech">
            <a:extLst>
              <a:ext uri="{FF2B5EF4-FFF2-40B4-BE49-F238E27FC236}">
                <a16:creationId xmlns:a16="http://schemas.microsoft.com/office/drawing/2014/main" id="{BA8B6539-3E82-EF4B-8612-DECF09F7BC17}"/>
              </a:ext>
            </a:extLst>
          </p:cNvPr>
          <p:cNvSpPr txBox="1"/>
          <p:nvPr/>
        </p:nvSpPr>
        <p:spPr>
          <a:xfrm>
            <a:off x="809898" y="3917993"/>
            <a:ext cx="1241046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t">
            <a:spAutoFit/>
          </a:bodyPr>
          <a:lstStyle/>
          <a:p>
            <a:r>
              <a:rPr lang="pt-BR" sz="2800"/>
              <a:t>Python</a:t>
            </a:r>
          </a:p>
        </p:txBody>
      </p:sp>
      <p:pic>
        <p:nvPicPr>
          <p:cNvPr id="3" name="Imagem 4" descr="Ícone&#10;&#10;Descrição gerada automaticamente">
            <a:extLst>
              <a:ext uri="{FF2B5EF4-FFF2-40B4-BE49-F238E27FC236}">
                <a16:creationId xmlns:a16="http://schemas.microsoft.com/office/drawing/2014/main" id="{0EBC8359-9BB0-4A8C-9698-53E8A761A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593" y="3050155"/>
            <a:ext cx="919323" cy="859470"/>
          </a:xfrm>
          <a:prstGeom prst="rect">
            <a:avLst/>
          </a:prstGeom>
        </p:spPr>
      </p:pic>
      <p:pic>
        <p:nvPicPr>
          <p:cNvPr id="5" name="Imagem 5" descr="Uma imagem contendo Forma&#10;&#10;Descrição gerada automaticamente">
            <a:extLst>
              <a:ext uri="{FF2B5EF4-FFF2-40B4-BE49-F238E27FC236}">
                <a16:creationId xmlns:a16="http://schemas.microsoft.com/office/drawing/2014/main" id="{47ED1A89-668B-49D6-BC5D-AD66F832F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1614" y="3206656"/>
            <a:ext cx="1368381" cy="1067986"/>
          </a:xfrm>
          <a:prstGeom prst="rect">
            <a:avLst/>
          </a:prstGeom>
        </p:spPr>
      </p:pic>
      <p:pic>
        <p:nvPicPr>
          <p:cNvPr id="6" name="Imagem 9" descr="Logotipo&#10;&#10;Descrição gerada automaticamente">
            <a:extLst>
              <a:ext uri="{FF2B5EF4-FFF2-40B4-BE49-F238E27FC236}">
                <a16:creationId xmlns:a16="http://schemas.microsoft.com/office/drawing/2014/main" id="{11667130-FFE9-4254-82B3-85412F23AD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3370" y="3018287"/>
            <a:ext cx="2743200" cy="1180850"/>
          </a:xfrm>
          <a:prstGeom prst="rect">
            <a:avLst/>
          </a:prstGeom>
        </p:spPr>
      </p:pic>
      <p:pic>
        <p:nvPicPr>
          <p:cNvPr id="10" name="Imagem 10" descr="Logotipo&#10;&#10;Descrição gerada automaticamente">
            <a:extLst>
              <a:ext uri="{FF2B5EF4-FFF2-40B4-BE49-F238E27FC236}">
                <a16:creationId xmlns:a16="http://schemas.microsoft.com/office/drawing/2014/main" id="{1BCD36FD-498C-4A98-8381-CEDEF0A2C1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2844" y="4671791"/>
            <a:ext cx="1773535" cy="1567782"/>
          </a:xfrm>
          <a:prstGeom prst="rect">
            <a:avLst/>
          </a:prstGeom>
        </p:spPr>
      </p:pic>
      <p:pic>
        <p:nvPicPr>
          <p:cNvPr id="13" name="Imagem 13" descr="Uma imagem contendo desenho, texto&#10;&#10;Descrição gerada automaticamente">
            <a:extLst>
              <a:ext uri="{FF2B5EF4-FFF2-40B4-BE49-F238E27FC236}">
                <a16:creationId xmlns:a16="http://schemas.microsoft.com/office/drawing/2014/main" id="{3414293C-79CE-450B-88BF-AAEC3168BE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719" y="2983051"/>
            <a:ext cx="3461904" cy="909218"/>
          </a:xfrm>
          <a:prstGeom prst="rect">
            <a:avLst/>
          </a:prstGeom>
        </p:spPr>
      </p:pic>
      <p:pic>
        <p:nvPicPr>
          <p:cNvPr id="14" name="Imagem 14" descr="Uma imagem contendo Texto&#10;&#10;Descrição gerada automaticamente">
            <a:extLst>
              <a:ext uri="{FF2B5EF4-FFF2-40B4-BE49-F238E27FC236}">
                <a16:creationId xmlns:a16="http://schemas.microsoft.com/office/drawing/2014/main" id="{0A0DAD5E-CBC3-4732-9260-D1EE004BC6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9718" y="4288710"/>
            <a:ext cx="1738746" cy="1086128"/>
          </a:xfrm>
          <a:prstGeom prst="rect">
            <a:avLst/>
          </a:prstGeom>
        </p:spPr>
      </p:pic>
      <p:pic>
        <p:nvPicPr>
          <p:cNvPr id="15" name="Imagem 15" descr="Desenho de cachorro&#10;&#10;Descrição gerada automaticamente">
            <a:extLst>
              <a:ext uri="{FF2B5EF4-FFF2-40B4-BE49-F238E27FC236}">
                <a16:creationId xmlns:a16="http://schemas.microsoft.com/office/drawing/2014/main" id="{1C96B35C-DE95-4A9F-8954-261503672C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89718" y="5677885"/>
            <a:ext cx="3219450" cy="472546"/>
          </a:xfrm>
          <a:prstGeom prst="rect">
            <a:avLst/>
          </a:prstGeom>
        </p:spPr>
      </p:pic>
      <p:pic>
        <p:nvPicPr>
          <p:cNvPr id="16" name="Imagem 16" descr="Uma imagem contendo Forma&#10;&#10;Descrição gerada automaticamente">
            <a:extLst>
              <a:ext uri="{FF2B5EF4-FFF2-40B4-BE49-F238E27FC236}">
                <a16:creationId xmlns:a16="http://schemas.microsoft.com/office/drawing/2014/main" id="{6953336C-967C-4D3C-BB51-4C2DFD0816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10295" y="1134340"/>
            <a:ext cx="1498023" cy="149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6987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065686-F7E1-4579-8528-CCDA6A88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0"/>
            <a:ext cx="3307382" cy="731754"/>
          </a:xfrm>
        </p:spPr>
        <p:txBody>
          <a:bodyPr/>
          <a:lstStyle/>
          <a:p>
            <a:r>
              <a:rPr lang="pt-BR" b="1"/>
              <a:t>Como funciona?</a:t>
            </a:r>
            <a:endParaRPr lang="pt-BR"/>
          </a:p>
        </p:txBody>
      </p:sp>
      <p:sp>
        <p:nvSpPr>
          <p:cNvPr id="4" name="Retângulo 38">
            <a:extLst>
              <a:ext uri="{FF2B5EF4-FFF2-40B4-BE49-F238E27FC236}">
                <a16:creationId xmlns:a16="http://schemas.microsoft.com/office/drawing/2014/main" id="{10E08392-B17D-4AFD-AA06-F4B2F5308414}"/>
              </a:ext>
            </a:extLst>
          </p:cNvPr>
          <p:cNvSpPr/>
          <p:nvPr/>
        </p:nvSpPr>
        <p:spPr>
          <a:xfrm rot="5400000">
            <a:off x="-2999068" y="3689928"/>
            <a:ext cx="6167140" cy="169008"/>
          </a:xfrm>
          <a:prstGeom prst="rect">
            <a:avLst/>
          </a:prstGeom>
          <a:solidFill>
            <a:srgbClr val="9AAFCE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3482" tIns="31741" rIns="63482" bIns="317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54E28D6-3381-4F05-AC38-13258AD5621D}"/>
              </a:ext>
            </a:extLst>
          </p:cNvPr>
          <p:cNvSpPr txBox="1"/>
          <p:nvPr/>
        </p:nvSpPr>
        <p:spPr>
          <a:xfrm>
            <a:off x="569357" y="102696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Fluxograma</a:t>
            </a:r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E9B5BBBB-91DE-4E4E-AF4F-BB515DA5B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91" y="1396336"/>
            <a:ext cx="11603064" cy="533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15518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065686-F7E1-4579-8528-CCDA6A88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0"/>
            <a:ext cx="3307382" cy="731754"/>
          </a:xfrm>
        </p:spPr>
        <p:txBody>
          <a:bodyPr/>
          <a:lstStyle/>
          <a:p>
            <a:r>
              <a:rPr lang="pt-BR" b="1">
                <a:latin typeface="Arial"/>
                <a:cs typeface="Arial"/>
              </a:rPr>
              <a:t>Estratégia</a:t>
            </a:r>
            <a:endParaRPr lang="pt-BR"/>
          </a:p>
        </p:txBody>
      </p:sp>
      <p:sp>
        <p:nvSpPr>
          <p:cNvPr id="4" name="Retângulo 38">
            <a:extLst>
              <a:ext uri="{FF2B5EF4-FFF2-40B4-BE49-F238E27FC236}">
                <a16:creationId xmlns:a16="http://schemas.microsoft.com/office/drawing/2014/main" id="{10E08392-B17D-4AFD-AA06-F4B2F5308414}"/>
              </a:ext>
            </a:extLst>
          </p:cNvPr>
          <p:cNvSpPr/>
          <p:nvPr/>
        </p:nvSpPr>
        <p:spPr>
          <a:xfrm rot="5400000">
            <a:off x="-2999068" y="3689928"/>
            <a:ext cx="6167140" cy="169008"/>
          </a:xfrm>
          <a:prstGeom prst="rect">
            <a:avLst/>
          </a:prstGeom>
          <a:solidFill>
            <a:srgbClr val="9AAFCE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3482" tIns="31741" rIns="63482" bIns="317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pic>
        <p:nvPicPr>
          <p:cNvPr id="5" name="Imagem 9" descr="Padrão do plano de fundo&#10;&#10;Descrição gerada automaticamente">
            <a:extLst>
              <a:ext uri="{FF2B5EF4-FFF2-40B4-BE49-F238E27FC236}">
                <a16:creationId xmlns:a16="http://schemas.microsoft.com/office/drawing/2014/main" id="{D30E88C0-A20D-451B-B035-5E0452042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54" y="2046588"/>
            <a:ext cx="7255267" cy="1794034"/>
          </a:xfrm>
          <a:prstGeom prst="rect">
            <a:avLst/>
          </a:prstGeom>
        </p:spPr>
      </p:pic>
      <p:sp>
        <p:nvSpPr>
          <p:cNvPr id="10" name="Brazil's Leading Fintech">
            <a:extLst>
              <a:ext uri="{FF2B5EF4-FFF2-40B4-BE49-F238E27FC236}">
                <a16:creationId xmlns:a16="http://schemas.microsoft.com/office/drawing/2014/main" id="{B6B0CE36-7A58-4DC7-B84E-D3BD3111924A}"/>
              </a:ext>
            </a:extLst>
          </p:cNvPr>
          <p:cNvSpPr txBox="1"/>
          <p:nvPr/>
        </p:nvSpPr>
        <p:spPr>
          <a:xfrm>
            <a:off x="408045" y="911260"/>
            <a:ext cx="10115548" cy="913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t">
            <a:spAutoFit/>
          </a:bodyPr>
          <a:lstStyle/>
          <a:p>
            <a:r>
              <a:rPr lang="pt-BR" sz="2800">
                <a:ea typeface="+mn-lt"/>
                <a:cs typeface="+mn-lt"/>
              </a:rPr>
              <a:t>No </a:t>
            </a:r>
            <a:r>
              <a:rPr lang="pt-BR" sz="2800" b="1">
                <a:ea typeface="+mn-lt"/>
                <a:cs typeface="+mn-lt"/>
              </a:rPr>
              <a:t>Cenário Antigo</a:t>
            </a:r>
            <a:r>
              <a:rPr lang="pt-BR" sz="2800">
                <a:ea typeface="+mn-lt"/>
                <a:cs typeface="+mn-lt"/>
              </a:rPr>
              <a:t>, NOC</a:t>
            </a:r>
            <a:r>
              <a:rPr lang="pt-BR" sz="2800">
                <a:cs typeface="Calibri"/>
              </a:rPr>
              <a:t> iria analisar alarme por alarme para entrar em contato</a:t>
            </a:r>
            <a:endParaRPr lang="pt-BR"/>
          </a:p>
        </p:txBody>
      </p:sp>
      <p:sp>
        <p:nvSpPr>
          <p:cNvPr id="13" name="Brazil's Leading Fintech">
            <a:extLst>
              <a:ext uri="{FF2B5EF4-FFF2-40B4-BE49-F238E27FC236}">
                <a16:creationId xmlns:a16="http://schemas.microsoft.com/office/drawing/2014/main" id="{823A6EE4-E59B-4BC6-8C0E-956C81F7427F}"/>
              </a:ext>
            </a:extLst>
          </p:cNvPr>
          <p:cNvSpPr txBox="1"/>
          <p:nvPr/>
        </p:nvSpPr>
        <p:spPr>
          <a:xfrm>
            <a:off x="5554886" y="4280101"/>
            <a:ext cx="6572918" cy="1774845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t">
            <a:spAutoFit/>
          </a:bodyPr>
          <a:lstStyle/>
          <a:p>
            <a:r>
              <a:rPr lang="pt-BR" sz="2800">
                <a:ea typeface="+mn-lt"/>
                <a:cs typeface="+mn-lt"/>
              </a:rPr>
              <a:t>Nossa proposta é fazer com que o sistema identifique os relacionados, crie um chamado e entre em contato com os responsáveis.</a:t>
            </a:r>
            <a:endParaRPr lang="pt-BR"/>
          </a:p>
        </p:txBody>
      </p:sp>
      <p:sp>
        <p:nvSpPr>
          <p:cNvPr id="14" name="Brazil's Leading Fintech">
            <a:extLst>
              <a:ext uri="{FF2B5EF4-FFF2-40B4-BE49-F238E27FC236}">
                <a16:creationId xmlns:a16="http://schemas.microsoft.com/office/drawing/2014/main" id="{361F0ED9-31A3-4DD0-B0ED-E04314082091}"/>
              </a:ext>
            </a:extLst>
          </p:cNvPr>
          <p:cNvSpPr txBox="1"/>
          <p:nvPr/>
        </p:nvSpPr>
        <p:spPr>
          <a:xfrm>
            <a:off x="341202" y="4066206"/>
            <a:ext cx="4474076" cy="2636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t">
            <a:spAutoFit/>
          </a:bodyPr>
          <a:lstStyle/>
          <a:p>
            <a:r>
              <a:rPr lang="pt-BR" sz="2800">
                <a:solidFill>
                  <a:srgbClr val="FF0000"/>
                </a:solidFill>
                <a:cs typeface="Calibri"/>
              </a:rPr>
              <a:t>Antes</a:t>
            </a:r>
          </a:p>
          <a:p>
            <a:r>
              <a:rPr lang="pt-BR" sz="2800">
                <a:cs typeface="Calibri"/>
              </a:rPr>
              <a:t>10 chamados P1 = 30 minutos</a:t>
            </a:r>
          </a:p>
          <a:p>
            <a:endParaRPr lang="pt-BR" sz="2800">
              <a:cs typeface="Calibri"/>
            </a:endParaRPr>
          </a:p>
          <a:p>
            <a:r>
              <a:rPr lang="pt-BR" sz="2800">
                <a:solidFill>
                  <a:schemeClr val="accent6">
                    <a:lumMod val="60000"/>
                    <a:lumOff val="40000"/>
                  </a:schemeClr>
                </a:solidFill>
                <a:cs typeface="Calibri"/>
              </a:rPr>
              <a:t>Depois</a:t>
            </a:r>
          </a:p>
          <a:p>
            <a:r>
              <a:rPr lang="pt-BR" sz="2800">
                <a:ea typeface="+mn-lt"/>
                <a:cs typeface="+mn-lt"/>
              </a:rPr>
              <a:t>10 chamados P1 = 3 minutos</a:t>
            </a:r>
          </a:p>
          <a:p>
            <a:endParaRPr lang="pt-BR" sz="2800">
              <a:cs typeface="Calibri"/>
            </a:endParaRPr>
          </a:p>
        </p:txBody>
      </p:sp>
      <p:pic>
        <p:nvPicPr>
          <p:cNvPr id="3" name="Imagem 5">
            <a:extLst>
              <a:ext uri="{FF2B5EF4-FFF2-40B4-BE49-F238E27FC236}">
                <a16:creationId xmlns:a16="http://schemas.microsoft.com/office/drawing/2014/main" id="{4EECC331-D47D-4159-9F78-B93495FAE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681" y="2103363"/>
            <a:ext cx="7135402" cy="140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40316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065686-F7E1-4579-8528-CCDA6A88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0"/>
            <a:ext cx="3307382" cy="731754"/>
          </a:xfrm>
        </p:spPr>
        <p:txBody>
          <a:bodyPr/>
          <a:lstStyle/>
          <a:p>
            <a:r>
              <a:rPr lang="pt-BR" b="1">
                <a:latin typeface="Arial"/>
                <a:cs typeface="Arial"/>
              </a:rPr>
              <a:t>Roadmap</a:t>
            </a:r>
            <a:endParaRPr lang="pt-BR">
              <a:latin typeface="Arial"/>
              <a:cs typeface="Arial"/>
            </a:endParaRPr>
          </a:p>
        </p:txBody>
      </p:sp>
      <p:sp>
        <p:nvSpPr>
          <p:cNvPr id="4" name="Retângulo 38">
            <a:extLst>
              <a:ext uri="{FF2B5EF4-FFF2-40B4-BE49-F238E27FC236}">
                <a16:creationId xmlns:a16="http://schemas.microsoft.com/office/drawing/2014/main" id="{10E08392-B17D-4AFD-AA06-F4B2F5308414}"/>
              </a:ext>
            </a:extLst>
          </p:cNvPr>
          <p:cNvSpPr/>
          <p:nvPr/>
        </p:nvSpPr>
        <p:spPr>
          <a:xfrm rot="5400000">
            <a:off x="-2999068" y="3689928"/>
            <a:ext cx="6167140" cy="169008"/>
          </a:xfrm>
          <a:prstGeom prst="rect">
            <a:avLst/>
          </a:prstGeom>
          <a:solidFill>
            <a:srgbClr val="9AAFCE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3482" tIns="31741" rIns="63482" bIns="317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3" name="Brazil's Leading Fintech">
            <a:extLst>
              <a:ext uri="{FF2B5EF4-FFF2-40B4-BE49-F238E27FC236}">
                <a16:creationId xmlns:a16="http://schemas.microsoft.com/office/drawing/2014/main" id="{75955DC8-00D8-425F-B7D0-D5FFDF86E2B0}"/>
              </a:ext>
            </a:extLst>
          </p:cNvPr>
          <p:cNvSpPr txBox="1"/>
          <p:nvPr/>
        </p:nvSpPr>
        <p:spPr>
          <a:xfrm>
            <a:off x="347548" y="1007106"/>
            <a:ext cx="5650495" cy="3067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t">
            <a:spAutoFit/>
          </a:bodyPr>
          <a:lstStyle/>
          <a:p>
            <a:r>
              <a:rPr lang="pt-BR" sz="2800">
                <a:ea typeface="+mn-lt"/>
                <a:cs typeface="+mn-lt"/>
              </a:rPr>
              <a:t>Acionamento via URA:</a:t>
            </a:r>
            <a:endParaRPr lang="pt-BR">
              <a:ea typeface="+mn-lt"/>
              <a:cs typeface="+mn-lt"/>
            </a:endParaRPr>
          </a:p>
          <a:p>
            <a:endParaRPr lang="pt-BR" sz="2800">
              <a:cs typeface="Calibri"/>
            </a:endParaRPr>
          </a:p>
          <a:p>
            <a:r>
              <a:rPr lang="pt-BR" sz="2800">
                <a:cs typeface="Calibri"/>
              </a:rPr>
              <a:t>Ligação automática para trigger que contenha incidente principal conforme correlação feita pela aplicação Smart Correlation.</a:t>
            </a:r>
          </a:p>
          <a:p>
            <a:endParaRPr lang="pt-BR" sz="2800">
              <a:cs typeface="Calibri"/>
            </a:endParaRPr>
          </a:p>
        </p:txBody>
      </p:sp>
      <p:pic>
        <p:nvPicPr>
          <p:cNvPr id="5" name="Imagem 6" descr="Imagem de vídeo game&#10;&#10;Descrição gerada automaticamente">
            <a:extLst>
              <a:ext uri="{FF2B5EF4-FFF2-40B4-BE49-F238E27FC236}">
                <a16:creationId xmlns:a16="http://schemas.microsoft.com/office/drawing/2014/main" id="{C0E7B906-A77C-4890-84B3-1FC918B39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68" y="3865104"/>
            <a:ext cx="4344691" cy="1718546"/>
          </a:xfrm>
          <a:prstGeom prst="rect">
            <a:avLst/>
          </a:prstGeom>
        </p:spPr>
      </p:pic>
      <p:sp>
        <p:nvSpPr>
          <p:cNvPr id="6" name="Brazil's Leading Fintech">
            <a:extLst>
              <a:ext uri="{FF2B5EF4-FFF2-40B4-BE49-F238E27FC236}">
                <a16:creationId xmlns:a16="http://schemas.microsoft.com/office/drawing/2014/main" id="{E38772AA-F1A0-4F28-991C-FDA19F42E8F2}"/>
              </a:ext>
            </a:extLst>
          </p:cNvPr>
          <p:cNvSpPr txBox="1"/>
          <p:nvPr/>
        </p:nvSpPr>
        <p:spPr>
          <a:xfrm>
            <a:off x="6483652" y="4309105"/>
            <a:ext cx="5650495" cy="2205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t">
            <a:spAutoFit/>
          </a:bodyPr>
          <a:lstStyle/>
          <a:p>
            <a:r>
              <a:rPr lang="pt-BR" sz="2800" dirty="0">
                <a:ea typeface="+mn-lt"/>
                <a:cs typeface="+mn-lt"/>
              </a:rPr>
              <a:t>Acionamento via BOT:</a:t>
            </a:r>
            <a:endParaRPr lang="pt-BR" dirty="0">
              <a:ea typeface="+mn-lt"/>
              <a:cs typeface="+mn-lt"/>
            </a:endParaRPr>
          </a:p>
          <a:p>
            <a:endParaRPr lang="pt-BR" sz="2800">
              <a:cs typeface="Calibri"/>
            </a:endParaRPr>
          </a:p>
          <a:p>
            <a:r>
              <a:rPr lang="pt-BR" sz="2800" dirty="0">
                <a:cs typeface="Calibri"/>
              </a:rPr>
              <a:t>BOT do </a:t>
            </a:r>
            <a:r>
              <a:rPr lang="pt-BR" sz="2800" dirty="0" err="1">
                <a:cs typeface="Calibri"/>
              </a:rPr>
              <a:t>teams</a:t>
            </a:r>
            <a:r>
              <a:rPr lang="pt-BR" sz="2800" dirty="0">
                <a:cs typeface="Calibri"/>
              </a:rPr>
              <a:t> entrará em contato com o time, podendo receber ações.</a:t>
            </a:r>
          </a:p>
          <a:p>
            <a:endParaRPr lang="pt-BR" sz="2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907901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065686-F7E1-4579-8528-CCDA6A88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0"/>
            <a:ext cx="3307382" cy="731754"/>
          </a:xfrm>
        </p:spPr>
        <p:txBody>
          <a:bodyPr/>
          <a:lstStyle/>
          <a:p>
            <a:r>
              <a:rPr lang="pt-BR" b="1">
                <a:latin typeface="Arial"/>
                <a:cs typeface="Arial"/>
              </a:rPr>
              <a:t>Ganhos</a:t>
            </a:r>
            <a:endParaRPr lang="pt-BR"/>
          </a:p>
        </p:txBody>
      </p:sp>
      <p:sp>
        <p:nvSpPr>
          <p:cNvPr id="4" name="Retângulo 38">
            <a:extLst>
              <a:ext uri="{FF2B5EF4-FFF2-40B4-BE49-F238E27FC236}">
                <a16:creationId xmlns:a16="http://schemas.microsoft.com/office/drawing/2014/main" id="{10E08392-B17D-4AFD-AA06-F4B2F5308414}"/>
              </a:ext>
            </a:extLst>
          </p:cNvPr>
          <p:cNvSpPr/>
          <p:nvPr/>
        </p:nvSpPr>
        <p:spPr>
          <a:xfrm rot="5400000">
            <a:off x="-2999068" y="3689928"/>
            <a:ext cx="6167140" cy="169008"/>
          </a:xfrm>
          <a:prstGeom prst="rect">
            <a:avLst/>
          </a:prstGeom>
          <a:solidFill>
            <a:srgbClr val="9AAFCE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3482" tIns="31741" rIns="63482" bIns="317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3" name="Brazil's Leading Fintech">
            <a:extLst>
              <a:ext uri="{FF2B5EF4-FFF2-40B4-BE49-F238E27FC236}">
                <a16:creationId xmlns:a16="http://schemas.microsoft.com/office/drawing/2014/main" id="{B97F9889-A2E8-45C7-B971-A5E2A1393958}"/>
              </a:ext>
            </a:extLst>
          </p:cNvPr>
          <p:cNvSpPr txBox="1"/>
          <p:nvPr/>
        </p:nvSpPr>
        <p:spPr>
          <a:xfrm>
            <a:off x="1893526" y="1191406"/>
            <a:ext cx="9234722" cy="2636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t">
            <a:spAutoFit/>
          </a:bodyPr>
          <a:lstStyle/>
          <a:p>
            <a:pPr marL="514350" indent="-514350">
              <a:buAutoNum type="arabicPeriod"/>
            </a:pPr>
            <a:r>
              <a:rPr lang="pt-BR" sz="2800" dirty="0">
                <a:ea typeface="+mn-lt"/>
                <a:cs typeface="+mn-lt"/>
              </a:rPr>
              <a:t>Agilidade no acionamento</a:t>
            </a:r>
            <a:endParaRPr lang="pt-BR" dirty="0"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pt-BR" sz="2800" dirty="0">
                <a:cs typeface="Calibri"/>
              </a:rPr>
              <a:t>Acionamento automático</a:t>
            </a:r>
            <a:endParaRPr lang="pt-BR" dirty="0">
              <a:cs typeface="Calibri"/>
            </a:endParaRPr>
          </a:p>
          <a:p>
            <a:pPr marL="514350" indent="-514350">
              <a:buAutoNum type="arabicPeriod"/>
            </a:pPr>
            <a:r>
              <a:rPr lang="pt-BR" sz="2800" dirty="0">
                <a:cs typeface="Calibri"/>
              </a:rPr>
              <a:t>Ganho de tempo para resolução do alarme</a:t>
            </a:r>
            <a:endParaRPr lang="pt-BR" dirty="0">
              <a:cs typeface="Calibri"/>
            </a:endParaRPr>
          </a:p>
          <a:p>
            <a:pPr marL="514350" indent="-514350">
              <a:buAutoNum type="arabicPeriod"/>
            </a:pPr>
            <a:r>
              <a:rPr lang="pt-BR" sz="2800" dirty="0">
                <a:ea typeface="+mn-lt"/>
                <a:cs typeface="+mn-lt"/>
              </a:rPr>
              <a:t>Menor prejuízo para empresa</a:t>
            </a:r>
            <a:endParaRPr lang="pt-BR" dirty="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r>
              <a:rPr lang="pt-BR" sz="2800" dirty="0">
                <a:ea typeface="+mn-lt"/>
                <a:cs typeface="+mn-lt"/>
              </a:rPr>
              <a:t>Menor a alocação de recursos para ajudar na tratativa</a:t>
            </a:r>
            <a:endParaRPr lang="pt-BR" sz="2800" dirty="0">
              <a:cs typeface="Calibri"/>
            </a:endParaRPr>
          </a:p>
          <a:p>
            <a:pPr marL="514350" indent="-514350">
              <a:buAutoNum type="arabicPeriod"/>
            </a:pPr>
            <a:r>
              <a:rPr lang="pt-BR" sz="2800" dirty="0">
                <a:cs typeface="Calibri"/>
              </a:rPr>
              <a:t>Subir o SLA de acionamento para maior que 95% </a:t>
            </a:r>
            <a:endParaRPr lang="pt-BR" sz="2800" dirty="0">
              <a:ea typeface="+mn-lt"/>
              <a:cs typeface="+mn-lt"/>
            </a:endParaRPr>
          </a:p>
        </p:txBody>
      </p:sp>
      <p:sp>
        <p:nvSpPr>
          <p:cNvPr id="6" name="Seta: para Cima 5">
            <a:extLst>
              <a:ext uri="{FF2B5EF4-FFF2-40B4-BE49-F238E27FC236}">
                <a16:creationId xmlns:a16="http://schemas.microsoft.com/office/drawing/2014/main" id="{201CDACE-03FF-4F38-8C34-45994564833B}"/>
              </a:ext>
            </a:extLst>
          </p:cNvPr>
          <p:cNvSpPr/>
          <p:nvPr/>
        </p:nvSpPr>
        <p:spPr>
          <a:xfrm>
            <a:off x="960841" y="1308846"/>
            <a:ext cx="664705" cy="5549153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Cima 6">
            <a:extLst>
              <a:ext uri="{FF2B5EF4-FFF2-40B4-BE49-F238E27FC236}">
                <a16:creationId xmlns:a16="http://schemas.microsoft.com/office/drawing/2014/main" id="{52704F47-05FE-4818-A31B-66455DFFDE9B}"/>
              </a:ext>
            </a:extLst>
          </p:cNvPr>
          <p:cNvSpPr/>
          <p:nvPr/>
        </p:nvSpPr>
        <p:spPr>
          <a:xfrm>
            <a:off x="880631" y="1308846"/>
            <a:ext cx="664705" cy="5549153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para Cima 7">
            <a:extLst>
              <a:ext uri="{FF2B5EF4-FFF2-40B4-BE49-F238E27FC236}">
                <a16:creationId xmlns:a16="http://schemas.microsoft.com/office/drawing/2014/main" id="{79556C23-9342-49EB-9362-5C23D913FBA4}"/>
              </a:ext>
            </a:extLst>
          </p:cNvPr>
          <p:cNvSpPr/>
          <p:nvPr/>
        </p:nvSpPr>
        <p:spPr>
          <a:xfrm>
            <a:off x="800421" y="1308846"/>
            <a:ext cx="664705" cy="5549153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Cima 8">
            <a:extLst>
              <a:ext uri="{FF2B5EF4-FFF2-40B4-BE49-F238E27FC236}">
                <a16:creationId xmlns:a16="http://schemas.microsoft.com/office/drawing/2014/main" id="{845E656E-5285-439B-A665-478A2A865C4C}"/>
              </a:ext>
            </a:extLst>
          </p:cNvPr>
          <p:cNvSpPr/>
          <p:nvPr/>
        </p:nvSpPr>
        <p:spPr>
          <a:xfrm>
            <a:off x="720209" y="1308845"/>
            <a:ext cx="664705" cy="5549153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9" descr="Foto preta e branca de estação de trem&#10;&#10;Descrição gerada automaticamente">
            <a:extLst>
              <a:ext uri="{FF2B5EF4-FFF2-40B4-BE49-F238E27FC236}">
                <a16:creationId xmlns:a16="http://schemas.microsoft.com/office/drawing/2014/main" id="{DA9A02FE-45AD-4817-97D0-980200DA0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821" y="4060196"/>
            <a:ext cx="4440989" cy="28016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1042164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wcsuRfU3dbpaFsbo1zDYg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A3D53BB64FDE94BB669EF954DFAC4E9" ma:contentTypeVersion="11" ma:contentTypeDescription="Crie um novo documento." ma:contentTypeScope="" ma:versionID="c808290f5fb5c885647e21650340e61f">
  <xsd:schema xmlns:xsd="http://www.w3.org/2001/XMLSchema" xmlns:xs="http://www.w3.org/2001/XMLSchema" xmlns:p="http://schemas.microsoft.com/office/2006/metadata/properties" xmlns:ns2="14fb5f25-ff94-414a-acc2-9b87060aa1ab" xmlns:ns3="c2f33ab3-32b5-4ec8-9524-8d8d8d4042a1" targetNamespace="http://schemas.microsoft.com/office/2006/metadata/properties" ma:root="true" ma:fieldsID="70d47ff1848a85bd80dfc0fc77629483" ns2:_="" ns3:_="">
    <xsd:import namespace="14fb5f25-ff94-414a-acc2-9b87060aa1ab"/>
    <xsd:import namespace="c2f33ab3-32b5-4ec8-9524-8d8d8d4042a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fb5f25-ff94-414a-acc2-9b87060aa1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f33ab3-32b5-4ec8-9524-8d8d8d4042a1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2f33ab3-32b5-4ec8-9524-8d8d8d4042a1">
      <UserInfo>
        <DisplayName>Priscila Pinheiro</DisplayName>
        <AccountId>58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695F0251-5884-49DD-A585-01768FD514D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B2E56FE-144B-4B2D-BAE4-87DBAD679930}">
  <ds:schemaRefs>
    <ds:schemaRef ds:uri="14fb5f25-ff94-414a-acc2-9b87060aa1ab"/>
    <ds:schemaRef ds:uri="c2f33ab3-32b5-4ec8-9524-8d8d8d4042a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6F21D95-3B65-4444-95C7-412E4DE17F2D}">
  <ds:schemaRefs>
    <ds:schemaRef ds:uri="14fb5f25-ff94-414a-acc2-9b87060aa1ab"/>
    <ds:schemaRef ds:uri="c2f33ab3-32b5-4ec8-9524-8d8d8d4042a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569</Words>
  <Application>Microsoft Macintosh PowerPoint</Application>
  <PresentationFormat>Widescreen</PresentationFormat>
  <Paragraphs>103</Paragraphs>
  <Slides>10</Slides>
  <Notes>8</Notes>
  <HiddenSlides>0</HiddenSlides>
  <MMClips>0</MMClips>
  <ScaleCrop>false</ScaleCrop>
  <HeadingPairs>
    <vt:vector size="8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Roboto light</vt:lpstr>
      <vt:lpstr>Segoe UI</vt:lpstr>
      <vt:lpstr>Tema do Office</vt:lpstr>
      <vt:lpstr>think-cell Slide</vt:lpstr>
      <vt:lpstr>Apresentação do PowerPoint</vt:lpstr>
      <vt:lpstr>Time</vt:lpstr>
      <vt:lpstr>Qual o Problema?</vt:lpstr>
      <vt:lpstr>Nossa solução</vt:lpstr>
      <vt:lpstr>Technology</vt:lpstr>
      <vt:lpstr>Como funciona?</vt:lpstr>
      <vt:lpstr>Estratégia</vt:lpstr>
      <vt:lpstr>Roadmap</vt:lpstr>
      <vt:lpstr>Ganhos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Thaís Gondim</dc:creator>
  <cp:lastModifiedBy>Luiz Ihara</cp:lastModifiedBy>
  <cp:revision>112</cp:revision>
  <dcterms:created xsi:type="dcterms:W3CDTF">2020-01-27T19:20:50Z</dcterms:created>
  <dcterms:modified xsi:type="dcterms:W3CDTF">2021-01-31T23:01:33Z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0x0101005A3D53BB64FDE94BB669EF954DFAC4E9</vt:lpwstr>
  </property>
</Properties>
</file>